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7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0DF6A5-1EFC-45DC-B5F2-C85CB091C253}"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AE36BA62-F2E0-42C8-9FF0-9F3464D35DD5}">
      <dgm:prSet/>
      <dgm:spPr/>
      <dgm:t>
        <a:bodyPr/>
        <a:lstStyle/>
        <a:p>
          <a:r>
            <a:rPr lang="en-US"/>
            <a:t>Analytical chemistry: used to determine composition and stability by TGA or DTA profiles.</a:t>
          </a:r>
        </a:p>
      </dgm:t>
    </dgm:pt>
    <dgm:pt modelId="{0A6AAA67-E3E8-4C0B-9CD0-FDE8F20BAC12}" type="parTrans" cxnId="{28B0EE8E-922C-483D-B499-F313362F581D}">
      <dgm:prSet/>
      <dgm:spPr/>
      <dgm:t>
        <a:bodyPr/>
        <a:lstStyle/>
        <a:p>
          <a:endParaRPr lang="en-US"/>
        </a:p>
      </dgm:t>
    </dgm:pt>
    <dgm:pt modelId="{4E470361-ABA8-4400-97A1-B73E7F6488C4}" type="sibTrans" cxnId="{28B0EE8E-922C-483D-B499-F313362F581D}">
      <dgm:prSet/>
      <dgm:spPr/>
      <dgm:t>
        <a:bodyPr/>
        <a:lstStyle/>
        <a:p>
          <a:endParaRPr lang="en-US"/>
        </a:p>
      </dgm:t>
    </dgm:pt>
    <dgm:pt modelId="{69B40119-4EB4-4267-9D8E-32AD0341518C}">
      <dgm:prSet/>
      <dgm:spPr/>
      <dgm:t>
        <a:bodyPr/>
        <a:lstStyle/>
        <a:p>
          <a:r>
            <a:rPr lang="en-US"/>
            <a:t>Materials science: precursor design for metal oxides, ceramics, pigments, and catalysts.</a:t>
          </a:r>
        </a:p>
      </dgm:t>
    </dgm:pt>
    <dgm:pt modelId="{5B0AF663-E9A9-44A8-8F9F-535BE7E20F26}" type="parTrans" cxnId="{3F521533-6FA1-4DF4-8FD9-7EFF3FCFAD46}">
      <dgm:prSet/>
      <dgm:spPr/>
      <dgm:t>
        <a:bodyPr/>
        <a:lstStyle/>
        <a:p>
          <a:endParaRPr lang="en-US"/>
        </a:p>
      </dgm:t>
    </dgm:pt>
    <dgm:pt modelId="{11C97677-2E93-4EEF-B799-7B54E425DDC2}" type="sibTrans" cxnId="{3F521533-6FA1-4DF4-8FD9-7EFF3FCFAD46}">
      <dgm:prSet/>
      <dgm:spPr/>
      <dgm:t>
        <a:bodyPr/>
        <a:lstStyle/>
        <a:p>
          <a:endParaRPr lang="en-US"/>
        </a:p>
      </dgm:t>
    </dgm:pt>
    <dgm:pt modelId="{6051139F-ACDD-44CC-92B0-9921A97CE6E8}">
      <dgm:prSet/>
      <dgm:spPr/>
      <dgm:t>
        <a:bodyPr/>
        <a:lstStyle/>
        <a:p>
          <a:r>
            <a:rPr lang="en-US"/>
            <a:t>Environmental chemistry: understanding decomposition pathways to control emission of toxic gases.</a:t>
          </a:r>
        </a:p>
      </dgm:t>
    </dgm:pt>
    <dgm:pt modelId="{0A0D7411-445E-49BA-8FBD-9ADC8AEA73DB}" type="parTrans" cxnId="{5EAE6953-F6B5-4CC8-9CA3-CF75D3B66C36}">
      <dgm:prSet/>
      <dgm:spPr/>
      <dgm:t>
        <a:bodyPr/>
        <a:lstStyle/>
        <a:p>
          <a:endParaRPr lang="en-US"/>
        </a:p>
      </dgm:t>
    </dgm:pt>
    <dgm:pt modelId="{958F2E06-0C1B-4C7A-948A-6DC4EA7C5412}" type="sibTrans" cxnId="{5EAE6953-F6B5-4CC8-9CA3-CF75D3B66C36}">
      <dgm:prSet/>
      <dgm:spPr/>
      <dgm:t>
        <a:bodyPr/>
        <a:lstStyle/>
        <a:p>
          <a:endParaRPr lang="en-US"/>
        </a:p>
      </dgm:t>
    </dgm:pt>
    <dgm:pt modelId="{A65742D9-DEE6-4FF9-BB8A-3D5D9372E09E}">
      <dgm:prSet/>
      <dgm:spPr/>
      <dgm:t>
        <a:bodyPr/>
        <a:lstStyle/>
        <a:p>
          <a:r>
            <a:rPr lang="en-US"/>
            <a:t>Coordination synthesis: identifying stable intermediates for controlled thermal reactions.</a:t>
          </a:r>
        </a:p>
      </dgm:t>
    </dgm:pt>
    <dgm:pt modelId="{590CFA2B-9F3D-4A5C-948F-B636354CA414}" type="parTrans" cxnId="{862151DE-5636-4776-96A3-1BE14AA6DEC2}">
      <dgm:prSet/>
      <dgm:spPr/>
      <dgm:t>
        <a:bodyPr/>
        <a:lstStyle/>
        <a:p>
          <a:endParaRPr lang="en-US"/>
        </a:p>
      </dgm:t>
    </dgm:pt>
    <dgm:pt modelId="{E882FCA8-839C-4A23-A3DF-0A6C18FCF38D}" type="sibTrans" cxnId="{862151DE-5636-4776-96A3-1BE14AA6DEC2}">
      <dgm:prSet/>
      <dgm:spPr/>
      <dgm:t>
        <a:bodyPr/>
        <a:lstStyle/>
        <a:p>
          <a:endParaRPr lang="en-US"/>
        </a:p>
      </dgm:t>
    </dgm:pt>
    <dgm:pt modelId="{4C6FD735-9836-4D4D-BA36-E2AD85981927}" type="pres">
      <dgm:prSet presAssocID="{480DF6A5-1EFC-45DC-B5F2-C85CB091C253}" presName="matrix" presStyleCnt="0">
        <dgm:presLayoutVars>
          <dgm:chMax val="1"/>
          <dgm:dir/>
          <dgm:resizeHandles val="exact"/>
        </dgm:presLayoutVars>
      </dgm:prSet>
      <dgm:spPr/>
    </dgm:pt>
    <dgm:pt modelId="{16C4DDD0-775B-418F-BB8A-1B42FC935BF3}" type="pres">
      <dgm:prSet presAssocID="{480DF6A5-1EFC-45DC-B5F2-C85CB091C253}" presName="diamond" presStyleLbl="bgShp" presStyleIdx="0" presStyleCnt="1"/>
      <dgm:spPr/>
    </dgm:pt>
    <dgm:pt modelId="{C2B6CB57-16A4-49E7-9855-F274B3FCB6E4}" type="pres">
      <dgm:prSet presAssocID="{480DF6A5-1EFC-45DC-B5F2-C85CB091C253}" presName="quad1" presStyleLbl="node1" presStyleIdx="0" presStyleCnt="4">
        <dgm:presLayoutVars>
          <dgm:chMax val="0"/>
          <dgm:chPref val="0"/>
          <dgm:bulletEnabled val="1"/>
        </dgm:presLayoutVars>
      </dgm:prSet>
      <dgm:spPr/>
    </dgm:pt>
    <dgm:pt modelId="{1853185F-3C79-44D3-A208-78A2AEA0B491}" type="pres">
      <dgm:prSet presAssocID="{480DF6A5-1EFC-45DC-B5F2-C85CB091C253}" presName="quad2" presStyleLbl="node1" presStyleIdx="1" presStyleCnt="4">
        <dgm:presLayoutVars>
          <dgm:chMax val="0"/>
          <dgm:chPref val="0"/>
          <dgm:bulletEnabled val="1"/>
        </dgm:presLayoutVars>
      </dgm:prSet>
      <dgm:spPr/>
    </dgm:pt>
    <dgm:pt modelId="{C2DA2389-8D2D-4704-9999-70CE46D4F560}" type="pres">
      <dgm:prSet presAssocID="{480DF6A5-1EFC-45DC-B5F2-C85CB091C253}" presName="quad3" presStyleLbl="node1" presStyleIdx="2" presStyleCnt="4">
        <dgm:presLayoutVars>
          <dgm:chMax val="0"/>
          <dgm:chPref val="0"/>
          <dgm:bulletEnabled val="1"/>
        </dgm:presLayoutVars>
      </dgm:prSet>
      <dgm:spPr/>
    </dgm:pt>
    <dgm:pt modelId="{1EE9153A-37F9-4F5C-AD14-A8E1388CF6C0}" type="pres">
      <dgm:prSet presAssocID="{480DF6A5-1EFC-45DC-B5F2-C85CB091C253}" presName="quad4" presStyleLbl="node1" presStyleIdx="3" presStyleCnt="4">
        <dgm:presLayoutVars>
          <dgm:chMax val="0"/>
          <dgm:chPref val="0"/>
          <dgm:bulletEnabled val="1"/>
        </dgm:presLayoutVars>
      </dgm:prSet>
      <dgm:spPr/>
    </dgm:pt>
  </dgm:ptLst>
  <dgm:cxnLst>
    <dgm:cxn modelId="{A87A0717-F3BA-46D3-B999-0AC2C5DB7C62}" type="presOf" srcId="{AE36BA62-F2E0-42C8-9FF0-9F3464D35DD5}" destId="{C2B6CB57-16A4-49E7-9855-F274B3FCB6E4}" srcOrd="0" destOrd="0" presId="urn:microsoft.com/office/officeart/2005/8/layout/matrix3"/>
    <dgm:cxn modelId="{D8065B1D-26AC-46DC-8915-84615609F0E8}" type="presOf" srcId="{69B40119-4EB4-4267-9D8E-32AD0341518C}" destId="{1853185F-3C79-44D3-A208-78A2AEA0B491}" srcOrd="0" destOrd="0" presId="urn:microsoft.com/office/officeart/2005/8/layout/matrix3"/>
    <dgm:cxn modelId="{3F521533-6FA1-4DF4-8FD9-7EFF3FCFAD46}" srcId="{480DF6A5-1EFC-45DC-B5F2-C85CB091C253}" destId="{69B40119-4EB4-4267-9D8E-32AD0341518C}" srcOrd="1" destOrd="0" parTransId="{5B0AF663-E9A9-44A8-8F9F-535BE7E20F26}" sibTransId="{11C97677-2E93-4EEF-B799-7B54E425DDC2}"/>
    <dgm:cxn modelId="{9906A362-C4CA-4F48-9A66-723F7D1B2C7F}" type="presOf" srcId="{A65742D9-DEE6-4FF9-BB8A-3D5D9372E09E}" destId="{1EE9153A-37F9-4F5C-AD14-A8E1388CF6C0}" srcOrd="0" destOrd="0" presId="urn:microsoft.com/office/officeart/2005/8/layout/matrix3"/>
    <dgm:cxn modelId="{5EAE6953-F6B5-4CC8-9CA3-CF75D3B66C36}" srcId="{480DF6A5-1EFC-45DC-B5F2-C85CB091C253}" destId="{6051139F-ACDD-44CC-92B0-9921A97CE6E8}" srcOrd="2" destOrd="0" parTransId="{0A0D7411-445E-49BA-8FBD-9ADC8AEA73DB}" sibTransId="{958F2E06-0C1B-4C7A-948A-6DC4EA7C5412}"/>
    <dgm:cxn modelId="{28B0EE8E-922C-483D-B499-F313362F581D}" srcId="{480DF6A5-1EFC-45DC-B5F2-C85CB091C253}" destId="{AE36BA62-F2E0-42C8-9FF0-9F3464D35DD5}" srcOrd="0" destOrd="0" parTransId="{0A6AAA67-E3E8-4C0B-9CD0-FDE8F20BAC12}" sibTransId="{4E470361-ABA8-4400-97A1-B73E7F6488C4}"/>
    <dgm:cxn modelId="{54A594C4-8749-4674-A504-313540FD66D0}" type="presOf" srcId="{480DF6A5-1EFC-45DC-B5F2-C85CB091C253}" destId="{4C6FD735-9836-4D4D-BA36-E2AD85981927}" srcOrd="0" destOrd="0" presId="urn:microsoft.com/office/officeart/2005/8/layout/matrix3"/>
    <dgm:cxn modelId="{862151DE-5636-4776-96A3-1BE14AA6DEC2}" srcId="{480DF6A5-1EFC-45DC-B5F2-C85CB091C253}" destId="{A65742D9-DEE6-4FF9-BB8A-3D5D9372E09E}" srcOrd="3" destOrd="0" parTransId="{590CFA2B-9F3D-4A5C-948F-B636354CA414}" sibTransId="{E882FCA8-839C-4A23-A3DF-0A6C18FCF38D}"/>
    <dgm:cxn modelId="{37B619EF-6C3E-4CB5-9A68-F7F0FB9D6AD2}" type="presOf" srcId="{6051139F-ACDD-44CC-92B0-9921A97CE6E8}" destId="{C2DA2389-8D2D-4704-9999-70CE46D4F560}" srcOrd="0" destOrd="0" presId="urn:microsoft.com/office/officeart/2005/8/layout/matrix3"/>
    <dgm:cxn modelId="{C7B234F8-320F-4F3A-AAFF-D28DF3E691C2}" type="presParOf" srcId="{4C6FD735-9836-4D4D-BA36-E2AD85981927}" destId="{16C4DDD0-775B-418F-BB8A-1B42FC935BF3}" srcOrd="0" destOrd="0" presId="urn:microsoft.com/office/officeart/2005/8/layout/matrix3"/>
    <dgm:cxn modelId="{E1C9A20A-D177-44CC-BBA3-3D8D48F33687}" type="presParOf" srcId="{4C6FD735-9836-4D4D-BA36-E2AD85981927}" destId="{C2B6CB57-16A4-49E7-9855-F274B3FCB6E4}" srcOrd="1" destOrd="0" presId="urn:microsoft.com/office/officeart/2005/8/layout/matrix3"/>
    <dgm:cxn modelId="{1CBFE815-F67B-4543-96BD-7C23118F4334}" type="presParOf" srcId="{4C6FD735-9836-4D4D-BA36-E2AD85981927}" destId="{1853185F-3C79-44D3-A208-78A2AEA0B491}" srcOrd="2" destOrd="0" presId="urn:microsoft.com/office/officeart/2005/8/layout/matrix3"/>
    <dgm:cxn modelId="{9C2E1E72-6390-495C-8D4E-808269481888}" type="presParOf" srcId="{4C6FD735-9836-4D4D-BA36-E2AD85981927}" destId="{C2DA2389-8D2D-4704-9999-70CE46D4F560}" srcOrd="3" destOrd="0" presId="urn:microsoft.com/office/officeart/2005/8/layout/matrix3"/>
    <dgm:cxn modelId="{7DDBB84E-52DE-4874-A83A-17CC875194E3}" type="presParOf" srcId="{4C6FD735-9836-4D4D-BA36-E2AD85981927}" destId="{1EE9153A-37F9-4F5C-AD14-A8E1388CF6C0}" srcOrd="4" destOrd="0" presId="urn:microsoft.com/office/officeart/2005/8/layout/matrix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C4DDD0-775B-418F-BB8A-1B42FC935BF3}">
      <dsp:nvSpPr>
        <dsp:cNvPr id="0" name=""/>
        <dsp:cNvSpPr/>
      </dsp:nvSpPr>
      <dsp:spPr>
        <a:xfrm>
          <a:off x="0" y="215895"/>
          <a:ext cx="5295778" cy="5295778"/>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B6CB57-16A4-49E7-9855-F274B3FCB6E4}">
      <dsp:nvSpPr>
        <dsp:cNvPr id="0" name=""/>
        <dsp:cNvSpPr/>
      </dsp:nvSpPr>
      <dsp:spPr>
        <a:xfrm>
          <a:off x="503098" y="718993"/>
          <a:ext cx="2065353" cy="2065353"/>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Analytical chemistry: used to determine composition and stability by TGA or DTA profiles.</a:t>
          </a:r>
        </a:p>
      </dsp:txBody>
      <dsp:txXfrm>
        <a:off x="603920" y="819815"/>
        <a:ext cx="1863709" cy="1863709"/>
      </dsp:txXfrm>
    </dsp:sp>
    <dsp:sp modelId="{1853185F-3C79-44D3-A208-78A2AEA0B491}">
      <dsp:nvSpPr>
        <dsp:cNvPr id="0" name=""/>
        <dsp:cNvSpPr/>
      </dsp:nvSpPr>
      <dsp:spPr>
        <a:xfrm>
          <a:off x="2727325" y="718993"/>
          <a:ext cx="2065353" cy="2065353"/>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Materials science: precursor design for metal oxides, ceramics, pigments, and catalysts.</a:t>
          </a:r>
        </a:p>
      </dsp:txBody>
      <dsp:txXfrm>
        <a:off x="2828147" y="819815"/>
        <a:ext cx="1863709" cy="1863709"/>
      </dsp:txXfrm>
    </dsp:sp>
    <dsp:sp modelId="{C2DA2389-8D2D-4704-9999-70CE46D4F560}">
      <dsp:nvSpPr>
        <dsp:cNvPr id="0" name=""/>
        <dsp:cNvSpPr/>
      </dsp:nvSpPr>
      <dsp:spPr>
        <a:xfrm>
          <a:off x="503098" y="2943220"/>
          <a:ext cx="2065353" cy="2065353"/>
        </a:xfrm>
        <a:prstGeom prst="round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Environmental chemistry: understanding decomposition pathways to control emission of toxic gases.</a:t>
          </a:r>
        </a:p>
      </dsp:txBody>
      <dsp:txXfrm>
        <a:off x="603920" y="3044042"/>
        <a:ext cx="1863709" cy="1863709"/>
      </dsp:txXfrm>
    </dsp:sp>
    <dsp:sp modelId="{1EE9153A-37F9-4F5C-AD14-A8E1388CF6C0}">
      <dsp:nvSpPr>
        <dsp:cNvPr id="0" name=""/>
        <dsp:cNvSpPr/>
      </dsp:nvSpPr>
      <dsp:spPr>
        <a:xfrm>
          <a:off x="2727325" y="2943220"/>
          <a:ext cx="2065353" cy="2065353"/>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Coordination synthesis: identifying stable intermediates for controlled thermal reactions.</a:t>
          </a:r>
        </a:p>
      </dsp:txBody>
      <dsp:txXfrm>
        <a:off x="2828147" y="3044042"/>
        <a:ext cx="1863709" cy="1863709"/>
      </dsp:txXfrm>
    </dsp:sp>
  </dsp:spTree>
</dsp:drawing>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Autofit/>
          </a:bodyPr>
          <a:lstStyle/>
          <a:p>
            <a:r>
              <a:rPr lang="en-US" sz="4000" dirty="0"/>
              <a:t>Types of solid-state thermal transformations of coordination compounds.</a:t>
            </a:r>
            <a:endParaRPr lang="ru-KZ" sz="4000"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BE3D13-5BE5-4B05-AFCF-2A2E059D29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6562092-3AA7-4EF0-9007-C44F879A13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12" name="Oval 11">
            <a:extLst>
              <a:ext uri="{FF2B5EF4-FFF2-40B4-BE49-F238E27FC236}">
                <a16:creationId xmlns:a16="http://schemas.microsoft.com/office/drawing/2014/main" id="{1AC85C80-0175-4214-A13D-03C224658C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70108" y="985292"/>
            <a:ext cx="1345319" cy="1345319"/>
          </a:xfrm>
          <a:prstGeom prst="ellipse">
            <a:avLst/>
          </a:prstGeom>
          <a:solidFill>
            <a:schemeClr val="accent1">
              <a:lumMod val="40000"/>
              <a:lumOff val="6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E60B620B-3E81-4075-BC12-D4FB3E299C7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33" y="0"/>
            <a:ext cx="12189867" cy="6858000"/>
          </a:xfrm>
          <a:prstGeom prst="rect">
            <a:avLst/>
          </a:prstGeom>
        </p:spPr>
      </p:pic>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a:xfrm>
            <a:off x="2611808" y="1022548"/>
            <a:ext cx="7958331" cy="1308063"/>
          </a:xfrm>
        </p:spPr>
        <p:txBody>
          <a:bodyPr anchor="b">
            <a:normAutofit/>
          </a:bodyPr>
          <a:lstStyle/>
          <a:p>
            <a:pPr algn="l"/>
            <a:r>
              <a:rPr lang="en-US" sz="4400" b="1" dirty="0">
                <a:solidFill>
                  <a:srgbClr val="1F2D29"/>
                </a:solidFill>
              </a:rPr>
              <a:t>Solid-state transformations</a:t>
            </a:r>
            <a:br>
              <a:rPr lang="en-US" sz="4400" b="1" dirty="0">
                <a:solidFill>
                  <a:srgbClr val="1F2D29"/>
                </a:solidFill>
              </a:rPr>
            </a:br>
            <a:endParaRPr lang="ru-KZ" sz="4400" dirty="0">
              <a:solidFill>
                <a:srgbClr val="1F2D29"/>
              </a:solidFill>
            </a:endParaRPr>
          </a:p>
        </p:txBody>
      </p:sp>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a:xfrm>
            <a:off x="2302932" y="2641604"/>
            <a:ext cx="8476827" cy="3901436"/>
          </a:xfrm>
        </p:spPr>
        <p:txBody>
          <a:bodyPr anchor="t">
            <a:normAutofit fontScale="92500"/>
          </a:bodyPr>
          <a:lstStyle/>
          <a:p>
            <a:pPr marL="0" indent="0">
              <a:lnSpc>
                <a:spcPct val="110000"/>
              </a:lnSpc>
              <a:buNone/>
            </a:pPr>
            <a:r>
              <a:rPr lang="en-US" sz="1600" b="1" dirty="0">
                <a:solidFill>
                  <a:srgbClr val="1F2D29"/>
                </a:solidFill>
              </a:rPr>
              <a:t>Solid-state thermal transformations refer to chemical and structural changes that occur in coordination compounds when they are heated without melting or dissolving.</a:t>
            </a:r>
            <a:br>
              <a:rPr lang="en-US" sz="1600" b="1" dirty="0">
                <a:solidFill>
                  <a:srgbClr val="1F2D29"/>
                </a:solidFill>
              </a:rPr>
            </a:br>
            <a:r>
              <a:rPr lang="en-US" sz="1600" b="1" dirty="0">
                <a:solidFill>
                  <a:srgbClr val="1F2D29"/>
                </a:solidFill>
              </a:rPr>
              <a:t>These processes involve the breaking and formation of metal–ligand bonds, rearrangement of the coordination sphere, and possible phase transitions in the crystalline lattice.</a:t>
            </a:r>
          </a:p>
          <a:p>
            <a:pPr marL="0" indent="0">
              <a:lnSpc>
                <a:spcPct val="110000"/>
              </a:lnSpc>
              <a:buNone/>
            </a:pPr>
            <a:r>
              <a:rPr lang="en-US" sz="1600" b="1" dirty="0">
                <a:solidFill>
                  <a:srgbClr val="1F2D29"/>
                </a:solidFill>
              </a:rPr>
              <a:t>Unlike reactions in solution, solid-state transformations proceed via diffusion-controlled mechanisms and often lead to stepwise decomposition of complexes.</a:t>
            </a:r>
            <a:br>
              <a:rPr lang="en-US" sz="1600" b="1" dirty="0">
                <a:solidFill>
                  <a:srgbClr val="1F2D29"/>
                </a:solidFill>
              </a:rPr>
            </a:br>
            <a:r>
              <a:rPr lang="en-US" sz="1600" b="1" dirty="0">
                <a:solidFill>
                  <a:srgbClr val="1F2D29"/>
                </a:solidFill>
              </a:rPr>
              <a:t>Understanding these transformations is essential for:</a:t>
            </a:r>
          </a:p>
          <a:p>
            <a:pPr>
              <a:lnSpc>
                <a:spcPct val="110000"/>
              </a:lnSpc>
              <a:buFont typeface="Wingdings" panose="05000000000000000000" pitchFamily="2" charset="2"/>
              <a:buChar char="q"/>
            </a:pPr>
            <a:r>
              <a:rPr lang="en-US" sz="1600" b="1" dirty="0">
                <a:solidFill>
                  <a:srgbClr val="1F2D29"/>
                </a:solidFill>
              </a:rPr>
              <a:t>Designing thermally stable materials,</a:t>
            </a:r>
          </a:p>
          <a:p>
            <a:pPr>
              <a:lnSpc>
                <a:spcPct val="110000"/>
              </a:lnSpc>
              <a:buFont typeface="Wingdings" panose="05000000000000000000" pitchFamily="2" charset="2"/>
              <a:buChar char="q"/>
            </a:pPr>
            <a:r>
              <a:rPr lang="en-US" sz="1600" b="1" dirty="0">
                <a:solidFill>
                  <a:srgbClr val="1F2D29"/>
                </a:solidFill>
              </a:rPr>
              <a:t>Producing metal oxides and catalysts, and</a:t>
            </a:r>
          </a:p>
          <a:p>
            <a:pPr>
              <a:lnSpc>
                <a:spcPct val="110000"/>
              </a:lnSpc>
              <a:buFont typeface="Wingdings" panose="05000000000000000000" pitchFamily="2" charset="2"/>
              <a:buChar char="q"/>
            </a:pPr>
            <a:r>
              <a:rPr lang="en-US" sz="1600" b="1" u="sng" dirty="0">
                <a:solidFill>
                  <a:srgbClr val="1F2D29"/>
                </a:solidFill>
              </a:rPr>
              <a:t>Interpreting thermogravimetric (TGA) or DSC data in analytical chemistry</a:t>
            </a:r>
          </a:p>
          <a:p>
            <a:pPr marL="0" indent="0">
              <a:lnSpc>
                <a:spcPct val="110000"/>
              </a:lnSpc>
              <a:buNone/>
            </a:pPr>
            <a:endParaRPr lang="ru-KZ" sz="1600" b="1" dirty="0">
              <a:solidFill>
                <a:srgbClr val="1F2D29"/>
              </a:solidFill>
            </a:endParaRPr>
          </a:p>
        </p:txBody>
      </p:sp>
    </p:spTree>
    <p:extLst>
      <p:ext uri="{BB962C8B-B14F-4D97-AF65-F5344CB8AC3E}">
        <p14:creationId xmlns:p14="http://schemas.microsoft.com/office/powerpoint/2010/main" val="215058257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p:txBody>
          <a:bodyPr>
            <a:normAutofit/>
          </a:bodyPr>
          <a:lstStyle/>
          <a:p>
            <a:r>
              <a:rPr lang="en-US" b="1" dirty="0"/>
              <a:t>General characteristics of thermal transformations</a:t>
            </a:r>
            <a:endParaRPr lang="ru-KZ" dirty="0"/>
          </a:p>
        </p:txBody>
      </p:sp>
      <p:sp>
        <p:nvSpPr>
          <p:cNvPr id="3" name="Объект 2">
            <a:extLst>
              <a:ext uri="{FF2B5EF4-FFF2-40B4-BE49-F238E27FC236}">
                <a16:creationId xmlns:a16="http://schemas.microsoft.com/office/drawing/2014/main" id="{18CF17D3-6FA7-7344-E8F4-C04DE1FC34F8}"/>
              </a:ext>
            </a:extLst>
          </p:cNvPr>
          <p:cNvSpPr>
            <a:spLocks noGrp="1"/>
          </p:cNvSpPr>
          <p:nvPr>
            <p:ph idx="1"/>
          </p:nvPr>
        </p:nvSpPr>
        <p:spPr/>
        <p:txBody>
          <a:bodyPr>
            <a:normAutofit fontScale="77500" lnSpcReduction="20000"/>
          </a:bodyPr>
          <a:lstStyle/>
          <a:p>
            <a:pPr marL="0" indent="0">
              <a:buNone/>
            </a:pPr>
            <a:r>
              <a:rPr lang="en-US" dirty="0"/>
              <a:t>When coordination compounds are heated, several processes can occur:</a:t>
            </a:r>
          </a:p>
          <a:p>
            <a:pPr marL="457200" indent="-457200">
              <a:buFont typeface="+mj-lt"/>
              <a:buAutoNum type="alphaLcParenR"/>
            </a:pPr>
            <a:r>
              <a:rPr lang="en-US" dirty="0"/>
              <a:t>Loss of lattice or coordinated solvent molecules (e.g., water, ammonia).</a:t>
            </a:r>
          </a:p>
          <a:p>
            <a:pPr marL="457200" indent="-457200">
              <a:buFont typeface="+mj-lt"/>
              <a:buAutoNum type="alphaLcParenR"/>
            </a:pPr>
            <a:r>
              <a:rPr lang="en-US" dirty="0"/>
              <a:t>Decomposition of ligands accompanied by release of gases (CO₂, NO, SO₂, etc.).</a:t>
            </a:r>
          </a:p>
          <a:p>
            <a:pPr marL="457200" indent="-457200">
              <a:buFont typeface="+mj-lt"/>
              <a:buAutoNum type="alphaLcParenR"/>
            </a:pPr>
            <a:r>
              <a:rPr lang="en-US" dirty="0"/>
              <a:t>Reduction or oxidation of the central metal ion.</a:t>
            </a:r>
          </a:p>
          <a:p>
            <a:pPr marL="457200" indent="-457200">
              <a:buFont typeface="+mj-lt"/>
              <a:buAutoNum type="alphaLcParenR"/>
            </a:pPr>
            <a:r>
              <a:rPr lang="en-US" dirty="0"/>
              <a:t>Transformation into oxides, sulfides, or mixed-metal phases.</a:t>
            </a:r>
          </a:p>
          <a:p>
            <a:pPr marL="0" indent="0">
              <a:buNone/>
            </a:pPr>
            <a:r>
              <a:rPr lang="en-US" dirty="0"/>
              <a:t>These transformations are often endothermic in the early stages (due to bond breaking) and exothermic in later stages (due to formation of stable oxides or new lattices).</a:t>
            </a:r>
            <a:br>
              <a:rPr lang="en-US" dirty="0"/>
            </a:br>
            <a:r>
              <a:rPr lang="en-US" dirty="0"/>
              <a:t>The exact pathway depends on the metal–ligand bond strength, crystal structure, and atmosphere during heating (air, inert gas, vacuum).</a:t>
            </a:r>
          </a:p>
          <a:p>
            <a:pPr marL="0" indent="0">
              <a:buNone/>
            </a:pPr>
            <a:endParaRPr lang="ru-KZ" dirty="0"/>
          </a:p>
        </p:txBody>
      </p:sp>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p:txBody>
          <a:bodyPr>
            <a:normAutofit/>
          </a:bodyPr>
          <a:lstStyle/>
          <a:p>
            <a:r>
              <a:rPr lang="en-US" b="1" dirty="0"/>
              <a:t>Dehydration and </a:t>
            </a:r>
            <a:r>
              <a:rPr lang="en-US" b="1" dirty="0" err="1"/>
              <a:t>desolvation</a:t>
            </a:r>
            <a:r>
              <a:rPr lang="en-US" b="1" dirty="0"/>
              <a:t> processes</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8AEB0747-4052-E1D0-E6D9-2D4A523C8F85}"/>
                  </a:ext>
                </a:extLst>
              </p:cNvPr>
              <p:cNvSpPr>
                <a:spLocks noGrp="1"/>
              </p:cNvSpPr>
              <p:nvPr>
                <p:ph idx="1"/>
              </p:nvPr>
            </p:nvSpPr>
            <p:spPr/>
            <p:txBody>
              <a:bodyPr>
                <a:normAutofit fontScale="70000" lnSpcReduction="20000"/>
              </a:bodyPr>
              <a:lstStyle/>
              <a:p>
                <a:pPr marL="0" indent="0">
                  <a:buNone/>
                </a:pPr>
                <a:r>
                  <a:rPr lang="en-US" b="1" dirty="0"/>
                  <a:t>Many coordination compounds crystallize as hydrates or solvates containing water or solvent molecules in the lattice.</a:t>
                </a:r>
                <a:br>
                  <a:rPr lang="en-US" b="1" dirty="0"/>
                </a:br>
                <a:r>
                  <a:rPr lang="en-US" b="1" dirty="0"/>
                  <a:t>Upon heating, these molecules are released in one or several stages:</a:t>
                </a:r>
              </a:p>
              <a:p>
                <a:pPr marL="0" indent="0">
                  <a:buNone/>
                </a:pPr>
                <a:r>
                  <a:rPr lang="en-US" b="1" dirty="0"/>
                  <a:t>Lattice water is lost at low temperatures (below 150 °C).</a:t>
                </a:r>
              </a:p>
              <a:p>
                <a:pPr marL="0" indent="0">
                  <a:buNone/>
                </a:pPr>
                <a:r>
                  <a:rPr lang="en-US" b="1" dirty="0"/>
                  <a:t>Coordinated water (directly bound to the metal center) is released at higher temperatures, often causing a change in coordination number or geometry.</a:t>
                </a:r>
              </a:p>
              <a:p>
                <a:pPr marL="0" indent="0">
                  <a:buNone/>
                </a:pPr>
                <a:r>
                  <a:rPr lang="en-US" b="1" dirty="0"/>
                  <a:t>Example:</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b="1"/>
                          </m:ctrlPr>
                        </m:dPr>
                        <m:e>
                          <m:r>
                            <a:rPr lang="ar-IQ" b="1" i="1" smtClean="0">
                              <a:latin typeface="Cambria Math" panose="02040503050406030204" pitchFamily="18" charset="0"/>
                            </a:rPr>
                            <m:t>𝑪𝒖</m:t>
                          </m:r>
                          <m:d>
                            <m:dPr>
                              <m:endChr m:val=""/>
                              <m:ctrlPr>
                                <a:rPr lang="ar-IQ" b="1" i="1"/>
                              </m:ctrlPr>
                            </m:dPr>
                            <m:e>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sSub>
                                <m:sSubPr>
                                  <m:ctrlPr>
                                    <a:rPr lang="ar-IQ" b="1" i="1"/>
                                  </m:ctrlPr>
                                </m:sSubPr>
                                <m:e>
                                  <m:d>
                                    <m:dPr>
                                      <m:begChr m:val=""/>
                                      <m:endChr m:val=""/>
                                      <m:ctrlPr>
                                        <a:rPr lang="ar-IQ" b="1" i="1"/>
                                      </m:ctrlPr>
                                    </m:dPr>
                                    <m:e>
                                      <m:r>
                                        <a:rPr lang="ar-IQ" b="1" smtClean="0">
                                          <a:latin typeface="Cambria Math" panose="02040503050406030204" pitchFamily="18" charset="0"/>
                                        </a:rPr>
                                        <m:t>)</m:t>
                                      </m:r>
                                    </m:e>
                                  </m:d>
                                </m:e>
                                <m:sub>
                                  <m:r>
                                    <a:rPr lang="ar-IQ" b="1" i="1" smtClean="0">
                                      <a:latin typeface="Cambria Math" panose="02040503050406030204" pitchFamily="18" charset="0"/>
                                    </a:rPr>
                                    <m:t>𝟔</m:t>
                                  </m:r>
                                </m:sub>
                              </m:sSub>
                              <m:sSup>
                                <m:sSupPr>
                                  <m:ctrlPr>
                                    <a:rPr lang="ar-IQ" b="1" i="1"/>
                                  </m:ctrlPr>
                                </m:sSupPr>
                                <m:e>
                                  <m:d>
                                    <m:dPr>
                                      <m:begChr m:val=""/>
                                      <m:endChr m:val=""/>
                                      <m:ctrlPr>
                                        <a:rPr lang="ar-IQ" b="1" i="1"/>
                                      </m:ctrlPr>
                                    </m:dPr>
                                    <m:e>
                                      <m:r>
                                        <a:rPr lang="ar-IQ" b="1" smtClean="0">
                                          <a:latin typeface="Cambria Math" panose="02040503050406030204" pitchFamily="18" charset="0"/>
                                        </a:rPr>
                                        <m:t>]</m:t>
                                      </m:r>
                                    </m:e>
                                  </m:d>
                                </m:e>
                                <m:sup>
                                  <m:r>
                                    <a:rPr lang="ar-IQ" b="1" i="1" smtClean="0">
                                      <a:latin typeface="Cambria Math" panose="02040503050406030204" pitchFamily="18" charset="0"/>
                                    </a:rPr>
                                    <m:t>𝟐</m:t>
                                  </m:r>
                                  <m:r>
                                    <a:rPr lang="ar-IQ" b="1">
                                      <a:latin typeface="Cambria Math" panose="02040503050406030204" pitchFamily="18" charset="0"/>
                                    </a:rPr>
                                    <m:t>+</m:t>
                                  </m:r>
                                </m:sup>
                              </m:sSup>
                              <m:groupChr>
                                <m:groupChrPr>
                                  <m:chr m:val="→"/>
                                  <m:vertJc m:val="bot"/>
                                  <m:ctrlPr>
                                    <a:rPr lang="ar-IQ" b="1" i="1"/>
                                  </m:ctrlPr>
                                </m:groupChrPr>
                                <m:e>
                                  <m:box>
                                    <m:boxPr>
                                      <m:ctrlPr>
                                        <a:rPr lang="ar-IQ" b="1" i="1"/>
                                      </m:ctrlPr>
                                    </m:boxPr>
                                    <m:e>
                                      <m:r>
                                        <m:rPr>
                                          <m:nor/>
                                        </m:rPr>
                                        <a:rPr lang="en-US" b="1" i="1"/>
                                        <m:t>heat</m:t>
                                      </m:r>
                                    </m:e>
                                  </m:box>
                                </m:e>
                              </m:groupChr>
                              <m:d>
                                <m:dPr>
                                  <m:begChr m:val="["/>
                                  <m:endChr m:val=""/>
                                  <m:ctrlPr>
                                    <a:rPr lang="ar-IQ" b="1" i="1"/>
                                  </m:ctrlPr>
                                </m:dPr>
                                <m:e>
                                  <m:r>
                                    <a:rPr lang="ar-IQ" b="1" i="1" smtClean="0">
                                      <a:latin typeface="Cambria Math" panose="02040503050406030204" pitchFamily="18" charset="0"/>
                                    </a:rPr>
                                    <m:t>𝑪𝒖</m:t>
                                  </m:r>
                                  <m:d>
                                    <m:dPr>
                                      <m:endChr m:val=""/>
                                      <m:ctrlPr>
                                        <a:rPr lang="ar-IQ" b="1" i="1"/>
                                      </m:ctrlPr>
                                    </m:dPr>
                                    <m:e>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sSub>
                                        <m:sSubPr>
                                          <m:ctrlPr>
                                            <a:rPr lang="ar-IQ" b="1" i="1"/>
                                          </m:ctrlPr>
                                        </m:sSubPr>
                                        <m:e>
                                          <m:d>
                                            <m:dPr>
                                              <m:begChr m:val=""/>
                                              <m:endChr m:val=""/>
                                              <m:ctrlPr>
                                                <a:rPr lang="ar-IQ" b="1" i="1"/>
                                              </m:ctrlPr>
                                            </m:dPr>
                                            <m:e>
                                              <m:r>
                                                <a:rPr lang="ar-IQ" b="1" smtClean="0">
                                                  <a:latin typeface="Cambria Math" panose="02040503050406030204" pitchFamily="18" charset="0"/>
                                                </a:rPr>
                                                <m:t>)</m:t>
                                              </m:r>
                                            </m:e>
                                          </m:d>
                                        </m:e>
                                        <m:sub>
                                          <m:r>
                                            <a:rPr lang="ar-IQ" b="1" i="1" smtClean="0">
                                              <a:latin typeface="Cambria Math" panose="02040503050406030204" pitchFamily="18" charset="0"/>
                                            </a:rPr>
                                            <m:t>𝟒</m:t>
                                          </m:r>
                                        </m:sub>
                                      </m:sSub>
                                      <m:sSup>
                                        <m:sSupPr>
                                          <m:ctrlPr>
                                            <a:rPr lang="ar-IQ" b="1" i="1"/>
                                          </m:ctrlPr>
                                        </m:sSupPr>
                                        <m:e>
                                          <m:d>
                                            <m:dPr>
                                              <m:begChr m:val=""/>
                                              <m:endChr m:val=""/>
                                              <m:ctrlPr>
                                                <a:rPr lang="ar-IQ" b="1" i="1"/>
                                              </m:ctrlPr>
                                            </m:dPr>
                                            <m:e>
                                              <m:r>
                                                <a:rPr lang="ar-IQ" b="1" smtClean="0">
                                                  <a:latin typeface="Cambria Math" panose="02040503050406030204" pitchFamily="18" charset="0"/>
                                                </a:rPr>
                                                <m:t>]</m:t>
                                              </m:r>
                                            </m:e>
                                          </m:d>
                                        </m:e>
                                        <m:sup>
                                          <m:r>
                                            <a:rPr lang="ar-IQ" b="1" i="1" smtClean="0">
                                              <a:latin typeface="Cambria Math" panose="02040503050406030204" pitchFamily="18" charset="0"/>
                                            </a:rPr>
                                            <m:t>𝟐</m:t>
                                          </m:r>
                                          <m:r>
                                            <a:rPr lang="ar-IQ" b="1">
                                              <a:latin typeface="Cambria Math" panose="02040503050406030204" pitchFamily="18" charset="0"/>
                                            </a:rPr>
                                            <m:t>+</m:t>
                                          </m:r>
                                        </m:sup>
                                      </m:sSup>
                                      <m:r>
                                        <a:rPr lang="ar-IQ" b="1" smtClean="0">
                                          <a:latin typeface="Cambria Math" panose="02040503050406030204" pitchFamily="18" charset="0"/>
                                        </a:rPr>
                                        <m:t>+</m:t>
                                      </m:r>
                                      <m:r>
                                        <a:rPr lang="ar-IQ" b="1" i="1">
                                          <a:latin typeface="Cambria Math" panose="02040503050406030204" pitchFamily="18" charset="0"/>
                                        </a:rPr>
                                        <m:t>𝟐</m:t>
                                      </m:r>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groupChr>
                                        <m:groupChrPr>
                                          <m:chr m:val="→"/>
                                          <m:vertJc m:val="bot"/>
                                          <m:ctrlPr>
                                            <a:rPr lang="ar-IQ" b="1" i="1"/>
                                          </m:ctrlPr>
                                        </m:groupChrPr>
                                        <m:e>
                                          <m:box>
                                            <m:boxPr>
                                              <m:ctrlPr>
                                                <a:rPr lang="ar-IQ" b="1" i="1"/>
                                              </m:ctrlPr>
                                            </m:boxPr>
                                            <m:e>
                                              <m:r>
                                                <m:rPr>
                                                  <m:nor/>
                                                </m:rPr>
                                                <a:rPr lang="en-US" b="1" i="1"/>
                                                <m:t>further</m:t>
                                              </m:r>
                                              <m:r>
                                                <m:rPr>
                                                  <m:nor/>
                                                </m:rPr>
                                                <a:rPr lang="en-US" b="1" i="1"/>
                                                <m:t> </m:t>
                                              </m:r>
                                              <m:r>
                                                <m:rPr>
                                                  <m:nor/>
                                                </m:rPr>
                                                <a:rPr lang="en-US" b="1" i="1"/>
                                                <m:t>heating</m:t>
                                              </m:r>
                                            </m:e>
                                          </m:box>
                                        </m:e>
                                      </m:groupChr>
                                      <m:r>
                                        <a:rPr lang="ar-IQ" b="1" i="1" smtClean="0">
                                          <a:latin typeface="Cambria Math" panose="02040503050406030204" pitchFamily="18" charset="0"/>
                                        </a:rPr>
                                        <m:t>𝑪𝒖𝑶</m:t>
                                      </m:r>
                                      <m:r>
                                        <a:rPr lang="ar-IQ" b="1" smtClean="0">
                                          <a:latin typeface="Cambria Math" panose="02040503050406030204" pitchFamily="18" charset="0"/>
                                        </a:rPr>
                                        <m:t>+</m:t>
                                      </m:r>
                                      <m:r>
                                        <a:rPr lang="ar-IQ" b="1" i="1" smtClean="0">
                                          <a:latin typeface="Cambria Math" panose="02040503050406030204" pitchFamily="18" charset="0"/>
                                        </a:rPr>
                                        <m:t>𝒗𝒐𝒍𝒂𝒕𝒊𝒍𝒆𝒑𝒓𝒐𝒅𝒖𝒄𝒕𝒔</m:t>
                                      </m:r>
                                    </m:e>
                                  </m:d>
                                </m:e>
                              </m:d>
                            </m:e>
                          </m:d>
                        </m:e>
                      </m:d>
                    </m:oMath>
                  </m:oMathPara>
                </a14:m>
                <a:endParaRPr lang="ar-IQ" b="1" dirty="0"/>
              </a:p>
              <a:p>
                <a:pPr marL="0" indent="0">
                  <a:buNone/>
                </a:pPr>
                <a:r>
                  <a:rPr lang="en-US" b="1" dirty="0"/>
                  <a:t>Dehydration often triggers structural rearrangements and affects the color, magnetic properties, and</a:t>
                </a:r>
              </a:p>
              <a:p>
                <a:pPr marL="0" indent="0">
                  <a:buNone/>
                </a:pPr>
                <a:endParaRPr lang="ru-KZ" b="1" dirty="0"/>
              </a:p>
            </p:txBody>
          </p:sp>
        </mc:Choice>
        <mc:Fallback>
          <p:sp>
            <p:nvSpPr>
              <p:cNvPr id="3" name="Объект 2">
                <a:extLst>
                  <a:ext uri="{FF2B5EF4-FFF2-40B4-BE49-F238E27FC236}">
                    <a16:creationId xmlns:a16="http://schemas.microsoft.com/office/drawing/2014/main" id="{8AEB0747-4052-E1D0-E6D9-2D4A523C8F85}"/>
                  </a:ext>
                </a:extLst>
              </p:cNvPr>
              <p:cNvSpPr>
                <a:spLocks noGrp="1" noRot="1" noChangeAspect="1" noMove="1" noResize="1" noEditPoints="1" noAdjustHandles="1" noChangeArrowheads="1" noChangeShapeType="1" noTextEdit="1"/>
              </p:cNvSpPr>
              <p:nvPr>
                <p:ph idx="1"/>
              </p:nvPr>
            </p:nvSpPr>
            <p:spPr>
              <a:blipFill>
                <a:blip r:embed="rId2"/>
                <a:stretch>
                  <a:fillRect l="-235" t="-1985" r="-78"/>
                </a:stretch>
              </a:blipFill>
            </p:spPr>
            <p:txBody>
              <a:bodyPr/>
              <a:lstStyle/>
              <a:p>
                <a:r>
                  <a:rPr lang="ru-KZ">
                    <a:noFill/>
                  </a:rPr>
                  <a:t> </a:t>
                </a:r>
              </a:p>
            </p:txBody>
          </p:sp>
        </mc:Fallback>
      </mc:AlternateContent>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FAD17B9-9E6C-4DD1-9728-97B5E5FCCA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D7AC3F90-A588-42FF-B41D-062A8D91B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Химическая формулы написаны в бумаге">
            <a:extLst>
              <a:ext uri="{FF2B5EF4-FFF2-40B4-BE49-F238E27FC236}">
                <a16:creationId xmlns:a16="http://schemas.microsoft.com/office/drawing/2014/main" id="{F9E490F5-1804-37DB-1092-2BA584B12AA4}"/>
              </a:ext>
            </a:extLst>
          </p:cNvPr>
          <p:cNvPicPr>
            <a:picLocks noChangeAspect="1"/>
          </p:cNvPicPr>
          <p:nvPr/>
        </p:nvPicPr>
        <p:blipFill>
          <a:blip r:embed="rId2">
            <a:duotone>
              <a:schemeClr val="bg2">
                <a:shade val="45000"/>
                <a:satMod val="135000"/>
              </a:schemeClr>
              <a:prstClr val="white"/>
            </a:duotone>
            <a:alphaModFix amt="25000"/>
          </a:blip>
          <a:srcRect r="3"/>
          <a:stretch>
            <a:fillRect/>
          </a:stretch>
        </p:blipFill>
        <p:spPr>
          <a:xfrm>
            <a:off x="153" y="10"/>
            <a:ext cx="12191695" cy="6857990"/>
          </a:xfrm>
          <a:prstGeom prst="rect">
            <a:avLst/>
          </a:prstGeom>
        </p:spPr>
      </p:pic>
      <p:pic>
        <p:nvPicPr>
          <p:cNvPr id="13" name="Picture 12">
            <a:extLst>
              <a:ext uri="{FF2B5EF4-FFF2-40B4-BE49-F238E27FC236}">
                <a16:creationId xmlns:a16="http://schemas.microsoft.com/office/drawing/2014/main" id="{015AB904-4FB7-4A0D-B43E-03ACF05E14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extLst>
              <a:ext uri="{28A0092B-C50C-407E-A947-70E740481C1C}">
                <a14:useLocalDpi xmlns:a14="http://schemas.microsoft.com/office/drawing/2010/main" val="0"/>
              </a:ext>
            </a:extLst>
          </a:blip>
          <a:stretch>
            <a:fillRect/>
          </a:stretch>
        </p:blipFill>
        <p:spPr>
          <a:xfrm>
            <a:off x="1067" y="0"/>
            <a:ext cx="12189867" cy="6858000"/>
          </a:xfrm>
          <a:prstGeom prst="rect">
            <a:avLst/>
          </a:prstGeom>
        </p:spPr>
      </p:pic>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a:xfrm>
            <a:off x="2611808" y="808056"/>
            <a:ext cx="7958331" cy="1077229"/>
          </a:xfrm>
        </p:spPr>
        <p:txBody>
          <a:bodyPr>
            <a:normAutofit/>
          </a:bodyPr>
          <a:lstStyle/>
          <a:p>
            <a:pPr algn="l"/>
            <a:r>
              <a:rPr lang="en-US" b="1" dirty="0"/>
              <a:t>Ligand loss and structural rearrangement</a:t>
            </a:r>
            <a:endParaRPr lang="ru-KZ"/>
          </a:p>
        </p:txBody>
      </p:sp>
      <p:sp>
        <p:nvSpPr>
          <p:cNvPr id="15" name="Rectangle 14">
            <a:extLst>
              <a:ext uri="{FF2B5EF4-FFF2-40B4-BE49-F238E27FC236}">
                <a16:creationId xmlns:a16="http://schemas.microsoft.com/office/drawing/2014/main" id="{E1AADF25-43E9-4DE0-AD82-4F60523191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BC2D515-EF3C-4E4E-8BC1-192B21E92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46860982-F30E-2D9C-FB75-BEE0C0146F86}"/>
              </a:ext>
            </a:extLst>
          </p:cNvPr>
          <p:cNvSpPr>
            <a:spLocks noGrp="1"/>
          </p:cNvSpPr>
          <p:nvPr>
            <p:ph idx="1"/>
          </p:nvPr>
        </p:nvSpPr>
        <p:spPr>
          <a:xfrm>
            <a:off x="2610579" y="2052116"/>
            <a:ext cx="7959560" cy="3997828"/>
          </a:xfrm>
        </p:spPr>
        <p:txBody>
          <a:bodyPr>
            <a:normAutofit lnSpcReduction="10000"/>
          </a:bodyPr>
          <a:lstStyle/>
          <a:p>
            <a:pPr marL="0" indent="0">
              <a:lnSpc>
                <a:spcPct val="110000"/>
              </a:lnSpc>
              <a:buNone/>
            </a:pPr>
            <a:r>
              <a:rPr lang="en-US" sz="1400" b="1"/>
              <a:t>After </a:t>
            </a:r>
            <a:r>
              <a:rPr lang="en-US" sz="1400" b="1" err="1"/>
              <a:t>desolvation</a:t>
            </a:r>
            <a:r>
              <a:rPr lang="en-US" sz="1400" b="1"/>
              <a:t>, complexes may undergo partial or complete loss of organic or inorganic ligands.</a:t>
            </a:r>
            <a:br>
              <a:rPr lang="en-US" sz="1400" b="1"/>
            </a:br>
            <a:r>
              <a:rPr lang="en-US" sz="1400" b="1"/>
              <a:t>Ligand loss is typically endothermic, requiring energy to break coordination bonds.</a:t>
            </a:r>
          </a:p>
          <a:p>
            <a:pPr marL="0" indent="0">
              <a:lnSpc>
                <a:spcPct val="110000"/>
              </a:lnSpc>
              <a:buNone/>
            </a:pPr>
            <a:r>
              <a:rPr lang="en-US" sz="1400" b="1"/>
              <a:t>The compound may then:</a:t>
            </a:r>
          </a:p>
          <a:p>
            <a:pPr marL="0" indent="0">
              <a:lnSpc>
                <a:spcPct val="110000"/>
              </a:lnSpc>
              <a:buNone/>
            </a:pPr>
            <a:r>
              <a:rPr lang="en-US" sz="1400" b="1"/>
              <a:t>Rearrange into a new coordination geometry (e.g., octahedral → tetrahedral).</a:t>
            </a:r>
          </a:p>
          <a:p>
            <a:pPr marL="0" indent="0">
              <a:lnSpc>
                <a:spcPct val="110000"/>
              </a:lnSpc>
              <a:buNone/>
            </a:pPr>
            <a:r>
              <a:rPr lang="en-US" sz="1400" b="1"/>
              <a:t>Form polymeric structures where neighboring metal centers bridge through remaining ligands.</a:t>
            </a:r>
          </a:p>
          <a:p>
            <a:pPr marL="0" indent="0">
              <a:lnSpc>
                <a:spcPct val="110000"/>
              </a:lnSpc>
              <a:buNone/>
            </a:pPr>
            <a:r>
              <a:rPr lang="en-US" sz="1400" b="1"/>
              <a:t>Exhibit color changes due to altered d–orbital splitting.</a:t>
            </a:r>
          </a:p>
          <a:p>
            <a:pPr marL="0" indent="0">
              <a:lnSpc>
                <a:spcPct val="110000"/>
              </a:lnSpc>
              <a:buNone/>
            </a:pPr>
            <a:r>
              <a:rPr lang="en-US" sz="1400" b="1"/>
              <a:t>Structural rearrangements are key in forming intermediate phases, which may persist over limited temperature ranges before full decomposition.</a:t>
            </a:r>
            <a:br>
              <a:rPr lang="en-US" sz="1400" b="1"/>
            </a:br>
            <a:r>
              <a:rPr lang="en-US" sz="1400" b="1"/>
              <a:t>These transformations can be reversible or irreversible depending on the system’s lattice rigidity and bonding.</a:t>
            </a:r>
          </a:p>
          <a:p>
            <a:pPr marL="0" indent="0">
              <a:lnSpc>
                <a:spcPct val="110000"/>
              </a:lnSpc>
              <a:buNone/>
            </a:pPr>
            <a:endParaRPr lang="ru-KZ" sz="1400" b="1"/>
          </a:p>
        </p:txBody>
      </p:sp>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p:txBody>
          <a:bodyPr>
            <a:normAutofit/>
          </a:bodyPr>
          <a:lstStyle/>
          <a:p>
            <a:r>
              <a:rPr lang="en-US" b="1" dirty="0"/>
              <a:t>Thermal decomposition and redox processes</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p:txBody>
              <a:bodyPr>
                <a:normAutofit fontScale="77500" lnSpcReduction="20000"/>
              </a:bodyPr>
              <a:lstStyle/>
              <a:p>
                <a:pPr marL="0" indent="0">
                  <a:buNone/>
                </a:pPr>
                <a:r>
                  <a:rPr lang="en-US" dirty="0"/>
                  <a:t>With further heating, many complexes undergo thermochemical decomposition, producing simpler compounds, gases, or metallic residues.</a:t>
                </a:r>
              </a:p>
              <a:p>
                <a:pPr marL="0" indent="0">
                  <a:buNone/>
                </a:pPr>
                <a:r>
                  <a:rPr lang="en-US" dirty="0"/>
                  <a:t>Oxidative decomposition (in air): the metal is converted into its oxide, and ligands are oxidized to volatile products such as CO₂ or NO₂.</a:t>
                </a:r>
              </a:p>
              <a:p>
                <a:pPr marL="0" indent="0">
                  <a:buNone/>
                </a:pPr>
                <a:r>
                  <a:rPr lang="en-US" dirty="0"/>
                  <a:t>Reductive decomposition (in inert atmosphere): the metal ion may be reduced to a lower oxidation state or even to the metallic form.</a:t>
                </a:r>
              </a:p>
              <a:p>
                <a:pPr marL="0" indent="0">
                  <a:buNone/>
                </a:pPr>
                <a:r>
                  <a:rPr lang="en-US" dirty="0"/>
                  <a:t>Example:</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m:ctrlPr>
                        </m:dPr>
                        <m:e>
                          <m:r>
                            <a:rPr lang="ar-IQ" b="0" i="1" smtClean="0">
                              <a:latin typeface="Cambria Math" panose="02040503050406030204" pitchFamily="18" charset="0"/>
                            </a:rPr>
                            <m:t>𝐹𝑒</m:t>
                          </m:r>
                          <m:d>
                            <m:dPr>
                              <m:endChr m:val=""/>
                              <m:ctrlPr>
                                <a:rPr lang="ar-IQ" i="1"/>
                              </m:ctrlPr>
                            </m:dPr>
                            <m:e>
                              <m:sSub>
                                <m:sSubPr>
                                  <m:ctrlPr>
                                    <a:rPr lang="ar-IQ" i="1"/>
                                  </m:ctrlPr>
                                </m:sSubPr>
                                <m:e>
                                  <m:r>
                                    <a:rPr lang="ar-IQ" b="0" i="1" smtClean="0">
                                      <a:latin typeface="Cambria Math" panose="02040503050406030204" pitchFamily="18" charset="0"/>
                                    </a:rPr>
                                    <m:t>𝐶</m:t>
                                  </m:r>
                                </m:e>
                                <m:sub>
                                  <m:r>
                                    <a:rPr lang="ar-IQ" b="0" i="1" smtClean="0">
                                      <a:latin typeface="Cambria Math" panose="02040503050406030204" pitchFamily="18" charset="0"/>
                                    </a:rPr>
                                    <m:t>2</m:t>
                                  </m:r>
                                </m:sub>
                              </m:sSub>
                              <m:sSub>
                                <m:sSubPr>
                                  <m:ctrlPr>
                                    <a:rPr lang="ar-IQ" i="1"/>
                                  </m:ctrlPr>
                                </m:sSubPr>
                                <m:e>
                                  <m:r>
                                    <a:rPr lang="ar-IQ" b="0" i="1" smtClean="0">
                                      <a:latin typeface="Cambria Math" panose="02040503050406030204" pitchFamily="18" charset="0"/>
                                    </a:rPr>
                                    <m:t>𝑂</m:t>
                                  </m:r>
                                </m:e>
                                <m:sub>
                                  <m:r>
                                    <a:rPr lang="ar-IQ" b="0" i="1" smtClean="0">
                                      <a:latin typeface="Cambria Math" panose="02040503050406030204" pitchFamily="18" charset="0"/>
                                    </a:rPr>
                                    <m:t>4</m:t>
                                  </m:r>
                                </m:sub>
                              </m:sSub>
                              <m:sSub>
                                <m:sSubPr>
                                  <m:ctrlPr>
                                    <a:rPr lang="ar-IQ" i="1"/>
                                  </m:ctrlPr>
                                </m:sSubPr>
                                <m:e>
                                  <m:d>
                                    <m:dPr>
                                      <m:begChr m:val=""/>
                                      <m:endChr m:val=""/>
                                      <m:ctrlPr>
                                        <a:rPr lang="ar-IQ" i="1"/>
                                      </m:ctrlPr>
                                    </m:dPr>
                                    <m:e>
                                      <m:r>
                                        <a:rPr lang="ar-IQ" b="0" smtClean="0">
                                          <a:latin typeface="Cambria Math" panose="02040503050406030204" pitchFamily="18" charset="0"/>
                                        </a:rPr>
                                        <m:t>)</m:t>
                                      </m:r>
                                    </m:e>
                                  </m:d>
                                </m:e>
                                <m:sub>
                                  <m:r>
                                    <a:rPr lang="ar-IQ" b="0" i="1" smtClean="0">
                                      <a:latin typeface="Cambria Math" panose="02040503050406030204" pitchFamily="18" charset="0"/>
                                    </a:rPr>
                                    <m:t>3</m:t>
                                  </m:r>
                                </m:sub>
                              </m:sSub>
                              <m:sSup>
                                <m:sSupPr>
                                  <m:ctrlPr>
                                    <a:rPr lang="ar-IQ" i="1"/>
                                  </m:ctrlPr>
                                </m:sSupPr>
                                <m:e>
                                  <m:d>
                                    <m:dPr>
                                      <m:begChr m:val=""/>
                                      <m:endChr m:val=""/>
                                      <m:ctrlPr>
                                        <a:rPr lang="ar-IQ" i="1"/>
                                      </m:ctrlPr>
                                    </m:dPr>
                                    <m:e>
                                      <m:r>
                                        <a:rPr lang="ar-IQ" b="0" smtClean="0">
                                          <a:latin typeface="Cambria Math" panose="02040503050406030204" pitchFamily="18" charset="0"/>
                                        </a:rPr>
                                        <m:t>]</m:t>
                                      </m:r>
                                    </m:e>
                                  </m:d>
                                </m:e>
                                <m:sup>
                                  <m:r>
                                    <a:rPr lang="ar-IQ" b="0" i="1" smtClean="0">
                                      <a:latin typeface="Cambria Math" panose="02040503050406030204" pitchFamily="18" charset="0"/>
                                    </a:rPr>
                                    <m:t>3</m:t>
                                  </m:r>
                                  <m:r>
                                    <a:rPr lang="ar-IQ" b="0" smtClean="0">
                                      <a:latin typeface="Cambria Math" panose="02040503050406030204" pitchFamily="18" charset="0"/>
                                    </a:rPr>
                                    <m:t>−</m:t>
                                  </m:r>
                                </m:sup>
                              </m:sSup>
                              <m:groupChr>
                                <m:groupChrPr>
                                  <m:chr m:val="→"/>
                                  <m:vertJc m:val="bot"/>
                                  <m:ctrlPr>
                                    <a:rPr lang="ar-IQ" i="1"/>
                                  </m:ctrlPr>
                                </m:groupChrPr>
                                <m:e>
                                  <m:box>
                                    <m:boxPr>
                                      <m:ctrlPr>
                                        <a:rPr lang="ar-IQ" i="1"/>
                                      </m:ctrlPr>
                                    </m:boxPr>
                                    <m:e>
                                      <m:r>
                                        <m:rPr>
                                          <m:nor/>
                                        </m:rPr>
                                        <a:rPr lang="en-US" i="1"/>
                                        <m:t>heat</m:t>
                                      </m:r>
                                    </m:e>
                                  </m:box>
                                </m:e>
                              </m:groupChr>
                              <m:r>
                                <a:rPr lang="ar-IQ" b="0" i="1" smtClean="0">
                                  <a:latin typeface="Cambria Math" panose="02040503050406030204" pitchFamily="18" charset="0"/>
                                </a:rPr>
                                <m:t>𝐹</m:t>
                              </m:r>
                              <m:sSub>
                                <m:sSubPr>
                                  <m:ctrlPr>
                                    <a:rPr lang="ar-IQ" i="1"/>
                                  </m:ctrlPr>
                                </m:sSubPr>
                                <m:e>
                                  <m:r>
                                    <a:rPr lang="ar-IQ" b="0" i="1" smtClean="0">
                                      <a:latin typeface="Cambria Math" panose="02040503050406030204" pitchFamily="18" charset="0"/>
                                    </a:rPr>
                                    <m:t>𝑒</m:t>
                                  </m:r>
                                </m:e>
                                <m:sub>
                                  <m:r>
                                    <a:rPr lang="ar-IQ" b="0" i="1" smtClean="0">
                                      <a:latin typeface="Cambria Math" panose="02040503050406030204" pitchFamily="18" charset="0"/>
                                    </a:rPr>
                                    <m:t>2</m:t>
                                  </m:r>
                                </m:sub>
                              </m:sSub>
                              <m:sSub>
                                <m:sSubPr>
                                  <m:ctrlPr>
                                    <a:rPr lang="ar-IQ" i="1"/>
                                  </m:ctrlPr>
                                </m:sSubPr>
                                <m:e>
                                  <m:r>
                                    <a:rPr lang="ar-IQ" b="0" i="1" smtClean="0">
                                      <a:latin typeface="Cambria Math" panose="02040503050406030204" pitchFamily="18" charset="0"/>
                                    </a:rPr>
                                    <m:t>𝑂</m:t>
                                  </m:r>
                                </m:e>
                                <m:sub>
                                  <m:r>
                                    <a:rPr lang="ar-IQ" b="0" i="1" smtClean="0">
                                      <a:latin typeface="Cambria Math" panose="02040503050406030204" pitchFamily="18" charset="0"/>
                                    </a:rPr>
                                    <m:t>3</m:t>
                                  </m:r>
                                </m:sub>
                              </m:sSub>
                              <m:r>
                                <a:rPr lang="ar-IQ" b="0" smtClean="0">
                                  <a:latin typeface="Cambria Math" panose="02040503050406030204" pitchFamily="18" charset="0"/>
                                </a:rPr>
                                <m:t>+</m:t>
                              </m:r>
                              <m:r>
                                <a:rPr lang="ar-IQ" b="0" i="1" smtClean="0">
                                  <a:latin typeface="Cambria Math" panose="02040503050406030204" pitchFamily="18" charset="0"/>
                                </a:rPr>
                                <m:t>𝐶</m:t>
                              </m:r>
                              <m:sSub>
                                <m:sSubPr>
                                  <m:ctrlPr>
                                    <a:rPr lang="ar-IQ" i="1"/>
                                  </m:ctrlPr>
                                </m:sSubPr>
                                <m:e>
                                  <m:r>
                                    <a:rPr lang="ar-IQ" b="0" i="1" smtClean="0">
                                      <a:latin typeface="Cambria Math" panose="02040503050406030204" pitchFamily="18" charset="0"/>
                                    </a:rPr>
                                    <m:t>𝑂</m:t>
                                  </m:r>
                                </m:e>
                                <m:sub>
                                  <m:r>
                                    <a:rPr lang="ar-IQ" b="0" i="1" smtClean="0">
                                      <a:latin typeface="Cambria Math" panose="02040503050406030204" pitchFamily="18" charset="0"/>
                                    </a:rPr>
                                    <m:t>2</m:t>
                                  </m:r>
                                </m:sub>
                              </m:sSub>
                              <m:r>
                                <a:rPr lang="ar-IQ" b="0" smtClean="0">
                                  <a:latin typeface="Cambria Math" panose="02040503050406030204" pitchFamily="18" charset="0"/>
                                </a:rPr>
                                <m:t>+</m:t>
                              </m:r>
                              <m:r>
                                <a:rPr lang="ar-IQ" b="0" i="1" smtClean="0">
                                  <a:latin typeface="Cambria Math" panose="02040503050406030204" pitchFamily="18" charset="0"/>
                                </a:rPr>
                                <m:t>𝐶𝑂</m:t>
                              </m:r>
                            </m:e>
                          </m:d>
                        </m:e>
                      </m:d>
                    </m:oMath>
                  </m:oMathPara>
                </a14:m>
                <a:endParaRPr lang="ar-IQ" dirty="0"/>
              </a:p>
              <a:p>
                <a:pPr marL="0" indent="0">
                  <a:buNone/>
                </a:pPr>
                <a:r>
                  <a:rPr lang="en-US" dirty="0"/>
                  <a:t>These redox-driven transformations are important for preparing catalysts, nanostructured oxides, and metal nanoparticles.</a:t>
                </a:r>
              </a:p>
              <a:p>
                <a:pPr marL="0" indent="0">
                  <a:buNone/>
                </a:pPr>
                <a:endParaRPr lang="ru-KZ" dirty="0"/>
              </a:p>
            </p:txBody>
          </p:sp>
        </mc:Choice>
        <mc:Fallback>
          <p:sp>
            <p:nvSpPr>
              <p:cNvPr id="3" name="Объект 2">
                <a:extLst>
                  <a:ext uri="{FF2B5EF4-FFF2-40B4-BE49-F238E27FC236}">
                    <a16:creationId xmlns:a16="http://schemas.microsoft.com/office/drawing/2014/main" id="{3D8626D5-122E-5D16-19CD-4C20A24520CB}"/>
                  </a:ext>
                </a:extLst>
              </p:cNvPr>
              <p:cNvSpPr>
                <a:spLocks noGrp="1" noRot="1" noChangeAspect="1" noMove="1" noResize="1" noEditPoints="1" noAdjustHandles="1" noChangeArrowheads="1" noChangeShapeType="1" noTextEdit="1"/>
              </p:cNvSpPr>
              <p:nvPr>
                <p:ph idx="1"/>
              </p:nvPr>
            </p:nvSpPr>
            <p:spPr>
              <a:blipFill>
                <a:blip r:embed="rId2"/>
                <a:stretch>
                  <a:fillRect l="-469" t="-3969"/>
                </a:stretch>
              </a:blipFill>
            </p:spPr>
            <p:txBody>
              <a:bodyPr/>
              <a:lstStyle/>
              <a:p>
                <a:r>
                  <a:rPr lang="ru-KZ">
                    <a:noFill/>
                  </a:rPr>
                  <a:t> </a:t>
                </a:r>
              </a:p>
            </p:txBody>
          </p:sp>
        </mc:Fallback>
      </mc:AlternateContent>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p:txBody>
          <a:bodyPr>
            <a:normAutofit/>
          </a:bodyPr>
          <a:lstStyle/>
          <a:p>
            <a:r>
              <a:rPr lang="en-US" b="1" dirty="0"/>
              <a:t>Solid-state mechanisms and kinetic aspects</a:t>
            </a:r>
            <a:endParaRPr lang="ru-KZ" dirty="0"/>
          </a:p>
        </p:txBody>
      </p:sp>
      <p:sp>
        <p:nvSpPr>
          <p:cNvPr id="3" name="Объект 2">
            <a:extLst>
              <a:ext uri="{FF2B5EF4-FFF2-40B4-BE49-F238E27FC236}">
                <a16:creationId xmlns:a16="http://schemas.microsoft.com/office/drawing/2014/main" id="{31DBFEFA-40EE-0848-6BFE-3AA5E3731239}"/>
              </a:ext>
            </a:extLst>
          </p:cNvPr>
          <p:cNvSpPr>
            <a:spLocks noGrp="1"/>
          </p:cNvSpPr>
          <p:nvPr>
            <p:ph sz="half" idx="1"/>
          </p:nvPr>
        </p:nvSpPr>
        <p:spPr/>
        <p:txBody>
          <a:bodyPr>
            <a:normAutofit fontScale="85000" lnSpcReduction="20000"/>
          </a:bodyPr>
          <a:lstStyle/>
          <a:p>
            <a:pPr marL="0" indent="0">
              <a:buNone/>
            </a:pPr>
            <a:r>
              <a:rPr lang="en-US" dirty="0"/>
              <a:t>Thermal reactions in the solid state occur through nucleation and diffusion-controlled mechanisms.</a:t>
            </a:r>
            <a:br>
              <a:rPr lang="en-US" dirty="0"/>
            </a:br>
            <a:r>
              <a:rPr lang="en-US" dirty="0"/>
              <a:t>Reactions often start at crystal defects, grain boundaries, or surfaces where atomic mobility is higher.</a:t>
            </a:r>
          </a:p>
          <a:p>
            <a:pPr>
              <a:buFont typeface="Wingdings" panose="05000000000000000000" pitchFamily="2" charset="2"/>
              <a:buChar char="ü"/>
            </a:pPr>
            <a:r>
              <a:rPr lang="en-US" dirty="0"/>
              <a:t>The process can include:</a:t>
            </a:r>
          </a:p>
          <a:p>
            <a:pPr>
              <a:buFont typeface="Wingdings" panose="05000000000000000000" pitchFamily="2" charset="2"/>
              <a:buChar char="ü"/>
            </a:pPr>
            <a:r>
              <a:rPr lang="en-US" dirty="0"/>
              <a:t>Nucleation of a new phase,</a:t>
            </a:r>
          </a:p>
          <a:p>
            <a:pPr>
              <a:buFont typeface="Wingdings" panose="05000000000000000000" pitchFamily="2" charset="2"/>
              <a:buChar char="ü"/>
            </a:pPr>
            <a:r>
              <a:rPr lang="en-US" dirty="0"/>
              <a:t>Growth of the product layer, </a:t>
            </a:r>
          </a:p>
          <a:p>
            <a:pPr>
              <a:buFont typeface="Wingdings" panose="05000000000000000000" pitchFamily="2" charset="2"/>
              <a:buChar char="ü"/>
            </a:pPr>
            <a:r>
              <a:rPr lang="en-US" dirty="0"/>
              <a:t>Diffusion of volatile fragments through the solid matrix.</a:t>
            </a:r>
          </a:p>
          <a:p>
            <a:pPr marL="0" indent="0">
              <a:buNone/>
            </a:pPr>
            <a:endParaRPr lang="ru-KZ" dirty="0"/>
          </a:p>
        </p:txBody>
      </p:sp>
      <p:sp>
        <p:nvSpPr>
          <p:cNvPr id="4" name="Объект 3">
            <a:extLst>
              <a:ext uri="{FF2B5EF4-FFF2-40B4-BE49-F238E27FC236}">
                <a16:creationId xmlns:a16="http://schemas.microsoft.com/office/drawing/2014/main" id="{CC719108-15E7-66FD-BE1B-00B9412674E4}"/>
              </a:ext>
            </a:extLst>
          </p:cNvPr>
          <p:cNvSpPr>
            <a:spLocks noGrp="1"/>
          </p:cNvSpPr>
          <p:nvPr>
            <p:ph sz="half" idx="2"/>
          </p:nvPr>
        </p:nvSpPr>
        <p:spPr/>
        <p:txBody>
          <a:bodyPr>
            <a:normAutofit fontScale="85000" lnSpcReduction="20000"/>
          </a:bodyPr>
          <a:lstStyle/>
          <a:p>
            <a:pPr marL="0" indent="0">
              <a:buNone/>
            </a:pPr>
            <a:r>
              <a:rPr lang="en-US" dirty="0"/>
              <a:t>The rate and pathway of transformation depend on:</a:t>
            </a:r>
          </a:p>
          <a:p>
            <a:pPr>
              <a:buFont typeface="Wingdings" panose="05000000000000000000" pitchFamily="2" charset="2"/>
              <a:buChar char="v"/>
            </a:pPr>
            <a:r>
              <a:rPr lang="en-US" dirty="0"/>
              <a:t>Particle size and porosity,</a:t>
            </a:r>
          </a:p>
          <a:p>
            <a:pPr>
              <a:buFont typeface="Wingdings" panose="05000000000000000000" pitchFamily="2" charset="2"/>
              <a:buChar char="v"/>
            </a:pPr>
            <a:r>
              <a:rPr lang="en-US" dirty="0"/>
              <a:t>Heating rate, </a:t>
            </a:r>
          </a:p>
          <a:p>
            <a:pPr>
              <a:buFont typeface="Wingdings" panose="05000000000000000000" pitchFamily="2" charset="2"/>
              <a:buChar char="v"/>
            </a:pPr>
            <a:r>
              <a:rPr lang="en-US" dirty="0"/>
              <a:t>Atmospheric conditions.</a:t>
            </a:r>
          </a:p>
          <a:p>
            <a:pPr marL="0" indent="0">
              <a:buNone/>
            </a:pPr>
            <a:r>
              <a:rPr lang="en-US" dirty="0"/>
              <a:t>Kinetic studies using thermogravimetry (TGA) and differential scanning calorimetry (DSC) provide activation energies and help identify intermediate stages.</a:t>
            </a:r>
          </a:p>
          <a:p>
            <a:endParaRPr lang="ru-KZ" dirty="0"/>
          </a:p>
        </p:txBody>
      </p:sp>
    </p:spTree>
    <p:extLst>
      <p:ext uri="{BB962C8B-B14F-4D97-AF65-F5344CB8AC3E}">
        <p14:creationId xmlns:p14="http://schemas.microsoft.com/office/powerpoint/2010/main" val="269038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36FA072-D541-4EE8-9DC6-513AAB2B9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1"/>
            <a:ext cx="1118446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2BD4AA0B-889E-42F1-8C61-06B59098806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3" name="Rectangle 12">
            <a:extLst>
              <a:ext uri="{FF2B5EF4-FFF2-40B4-BE49-F238E27FC236}">
                <a16:creationId xmlns:a16="http://schemas.microsoft.com/office/drawing/2014/main" id="{27A27B9E-2573-4972-8BC6-6FC372B9F6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2684A4E-2FEB-456B-BFC9-4FEA3CCD56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a:xfrm>
            <a:off x="1808936" y="2811270"/>
            <a:ext cx="3473753" cy="1770045"/>
          </a:xfrm>
        </p:spPr>
        <p:txBody>
          <a:bodyPr>
            <a:normAutofit/>
          </a:bodyPr>
          <a:lstStyle/>
          <a:p>
            <a:pPr algn="l"/>
            <a:r>
              <a:rPr lang="en-US" b="1" dirty="0"/>
              <a:t>Significance</a:t>
            </a:r>
            <a:endParaRPr lang="ru-KZ"/>
          </a:p>
        </p:txBody>
      </p:sp>
      <p:graphicFrame>
        <p:nvGraphicFramePr>
          <p:cNvPr id="5" name="Объект 2">
            <a:extLst>
              <a:ext uri="{FF2B5EF4-FFF2-40B4-BE49-F238E27FC236}">
                <a16:creationId xmlns:a16="http://schemas.microsoft.com/office/drawing/2014/main" id="{41698B74-0AD3-F888-F671-36B738E52689}"/>
              </a:ext>
            </a:extLst>
          </p:cNvPr>
          <p:cNvGraphicFramePr>
            <a:graphicFrameLocks noGrp="1"/>
          </p:cNvGraphicFramePr>
          <p:nvPr>
            <p:ph idx="1"/>
            <p:extLst>
              <p:ext uri="{D42A27DB-BD31-4B8C-83A1-F6EECF244321}">
                <p14:modId xmlns:p14="http://schemas.microsoft.com/office/powerpoint/2010/main" val="3427929354"/>
              </p:ext>
            </p:extLst>
          </p:nvPr>
        </p:nvGraphicFramePr>
        <p:xfrm>
          <a:off x="6280264" y="550974"/>
          <a:ext cx="5295778" cy="572756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AD094-2CAB-CD2F-5F5D-42F396EAFAC3}"/>
              </a:ext>
            </a:extLst>
          </p:cNvPr>
          <p:cNvSpPr>
            <a:spLocks noGrp="1"/>
          </p:cNvSpPr>
          <p:nvPr>
            <p:ph type="title"/>
          </p:nvPr>
        </p:nvSpPr>
        <p:spPr/>
        <p:txBody>
          <a:bodyPr/>
          <a:lstStyle/>
          <a:p>
            <a:r>
              <a:rPr lang="en-US" b="1" dirty="0"/>
              <a:t>Summary</a:t>
            </a:r>
            <a:endParaRPr lang="ru-KZ" dirty="0"/>
          </a:p>
        </p:txBody>
      </p:sp>
      <p:sp>
        <p:nvSpPr>
          <p:cNvPr id="3" name="Объект 2">
            <a:extLst>
              <a:ext uri="{FF2B5EF4-FFF2-40B4-BE49-F238E27FC236}">
                <a16:creationId xmlns:a16="http://schemas.microsoft.com/office/drawing/2014/main" id="{285C9B43-1E37-A973-7769-0AC2BF2B92BB}"/>
              </a:ext>
            </a:extLst>
          </p:cNvPr>
          <p:cNvSpPr>
            <a:spLocks noGrp="1"/>
          </p:cNvSpPr>
          <p:nvPr>
            <p:ph idx="1"/>
          </p:nvPr>
        </p:nvSpPr>
        <p:spPr/>
        <p:txBody>
          <a:bodyPr>
            <a:normAutofit fontScale="70000" lnSpcReduction="20000"/>
          </a:bodyPr>
          <a:lstStyle/>
          <a:p>
            <a:pPr marL="0" indent="0">
              <a:buNone/>
            </a:pPr>
            <a:r>
              <a:rPr lang="en-US" dirty="0"/>
              <a:t>Solid-state thermal transformations involve stepwise changes such as </a:t>
            </a:r>
            <a:r>
              <a:rPr lang="en-US" dirty="0" err="1"/>
              <a:t>desolvation</a:t>
            </a:r>
            <a:r>
              <a:rPr lang="en-US" dirty="0"/>
              <a:t>, ligand removal, redox reactions, and oxide formation.</a:t>
            </a:r>
          </a:p>
          <a:p>
            <a:pPr marL="0" indent="0">
              <a:buNone/>
            </a:pPr>
            <a:r>
              <a:rPr lang="en-US" dirty="0"/>
              <a:t>These processes occur without melting, primarily governed by diffusion and nucleation mechanisms.</a:t>
            </a:r>
          </a:p>
          <a:p>
            <a:pPr marL="0" indent="0">
              <a:buNone/>
            </a:pPr>
            <a:r>
              <a:rPr lang="en-US" dirty="0"/>
              <a:t>Dehydration and ligand loss modify the coordination sphere and can lead to new solid phases.</a:t>
            </a:r>
          </a:p>
          <a:p>
            <a:pPr marL="0" indent="0">
              <a:buNone/>
            </a:pPr>
            <a:r>
              <a:rPr lang="en-US" dirty="0"/>
              <a:t>Oxidative or reductive decomposition yields metal oxides or elemental metals, important in catalysis and materials production.</a:t>
            </a:r>
          </a:p>
          <a:p>
            <a:pPr marL="0" indent="0">
              <a:buNone/>
            </a:pPr>
            <a:r>
              <a:rPr lang="en-US" dirty="0" err="1"/>
              <a:t>Thermoanalytical</a:t>
            </a:r>
            <a:r>
              <a:rPr lang="en-US" dirty="0"/>
              <a:t> methods reveal detailed kinetic and structural information.</a:t>
            </a:r>
          </a:p>
          <a:p>
            <a:pPr marL="0" indent="0">
              <a:buNone/>
            </a:pPr>
            <a:br>
              <a:rPr lang="en-US" dirty="0"/>
            </a:br>
            <a:r>
              <a:rPr lang="en-US" dirty="0"/>
              <a:t>Solid-state thermal transformations of coordination compounds represent a bridge between molecular coordination chemistry and materials science. By understanding how heat alters the coordination environment, chemists can control the synthesis of functional solids—from catalysts and ceramics to nanomaterials—through predictable, stepwise thermal processes.</a:t>
            </a:r>
          </a:p>
          <a:p>
            <a:pPr marL="0" indent="0">
              <a:buNone/>
            </a:pPr>
            <a:endParaRPr lang="ru-KZ" dirty="0"/>
          </a:p>
        </p:txBody>
      </p:sp>
    </p:spTree>
    <p:extLst>
      <p:ext uri="{BB962C8B-B14F-4D97-AF65-F5344CB8AC3E}">
        <p14:creationId xmlns:p14="http://schemas.microsoft.com/office/powerpoint/2010/main" val="135816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75</TotalTime>
  <Words>862</Words>
  <Application>Microsoft Office PowerPoint</Application>
  <PresentationFormat>Широкоэкранный</PresentationFormat>
  <Paragraphs>65</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Cambria Math</vt:lpstr>
      <vt:lpstr>MS Shell Dlg 2</vt:lpstr>
      <vt:lpstr>Wingdings</vt:lpstr>
      <vt:lpstr>Wingdings 3</vt:lpstr>
      <vt:lpstr>Мэдисон</vt:lpstr>
      <vt:lpstr>Types of solid-state thermal transformations of coordination compounds.</vt:lpstr>
      <vt:lpstr>Solid-state transformations </vt:lpstr>
      <vt:lpstr>General characteristics of thermal transformations</vt:lpstr>
      <vt:lpstr>Dehydration and desolvation processes</vt:lpstr>
      <vt:lpstr>Ligand loss and structural rearrangement</vt:lpstr>
      <vt:lpstr>Thermal decomposition and redox processes</vt:lpstr>
      <vt:lpstr>Solid-state mechanisms and kinetic aspects</vt:lpstr>
      <vt:lpstr>Significance</vt:lpstr>
      <vt:lpstr>Summary</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3</cp:revision>
  <dcterms:created xsi:type="dcterms:W3CDTF">2025-11-06T06:59:55Z</dcterms:created>
  <dcterms:modified xsi:type="dcterms:W3CDTF">2025-11-06T11:09:59Z</dcterms:modified>
</cp:coreProperties>
</file>